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8" r:id="rId6"/>
    <p:sldId id="269" r:id="rId7"/>
    <p:sldId id="270" r:id="rId8"/>
    <p:sldId id="262" r:id="rId9"/>
    <p:sldId id="258" r:id="rId10"/>
    <p:sldId id="264" r:id="rId11"/>
    <p:sldId id="259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712" autoAdjust="0"/>
  </p:normalViewPr>
  <p:slideViewPr>
    <p:cSldViewPr snapToGrid="0">
      <p:cViewPr varScale="1">
        <p:scale>
          <a:sx n="94" d="100"/>
          <a:sy n="94" d="100"/>
        </p:scale>
        <p:origin x="1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31225-5ECD-42BE-A2C5-4F08D72E90B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3B348-FAE3-452B-B816-CBDD7B0E0304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69FBC8E3-2707-4DFD-806A-A25DBF092D6F}" type="parTrans" cxnId="{C4851F49-E39D-445B-8B20-AF79587198CF}">
      <dgm:prSet/>
      <dgm:spPr/>
      <dgm:t>
        <a:bodyPr/>
        <a:lstStyle/>
        <a:p>
          <a:endParaRPr lang="en-US"/>
        </a:p>
      </dgm:t>
    </dgm:pt>
    <dgm:pt modelId="{51FD3D86-8A99-4C86-A32D-B5EFFAD46394}" type="sibTrans" cxnId="{C4851F49-E39D-445B-8B20-AF79587198CF}">
      <dgm:prSet/>
      <dgm:spPr/>
      <dgm:t>
        <a:bodyPr/>
        <a:lstStyle/>
        <a:p>
          <a:endParaRPr lang="en-US"/>
        </a:p>
      </dgm:t>
    </dgm:pt>
    <dgm:pt modelId="{7EB9C492-B244-4D6B-8C36-E85D7F0572D1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6D0B58B9-1248-4AD7-B2DB-34EFF4271C0F}" type="parTrans" cxnId="{0BD87727-64FF-4C0B-8E39-465452E6A992}">
      <dgm:prSet/>
      <dgm:spPr/>
      <dgm:t>
        <a:bodyPr/>
        <a:lstStyle/>
        <a:p>
          <a:endParaRPr lang="en-US"/>
        </a:p>
      </dgm:t>
    </dgm:pt>
    <dgm:pt modelId="{BC6120CB-6C22-4CB4-BFA7-B6505B0C5A7C}" type="sibTrans" cxnId="{0BD87727-64FF-4C0B-8E39-465452E6A992}">
      <dgm:prSet/>
      <dgm:spPr/>
      <dgm:t>
        <a:bodyPr/>
        <a:lstStyle/>
        <a:p>
          <a:endParaRPr lang="en-US"/>
        </a:p>
      </dgm:t>
    </dgm:pt>
    <dgm:pt modelId="{B65A28A4-AD4A-4B11-9654-0F236749FEAF}">
      <dgm:prSet phldrT="[Text]"/>
      <dgm:spPr/>
      <dgm:t>
        <a:bodyPr/>
        <a:lstStyle/>
        <a:p>
          <a:r>
            <a:rPr lang="en-US" dirty="0" smtClean="0"/>
            <a:t>Study</a:t>
          </a:r>
          <a:endParaRPr lang="en-US" dirty="0"/>
        </a:p>
      </dgm:t>
    </dgm:pt>
    <dgm:pt modelId="{B55ACFE6-2F91-439A-8E79-DCAAD29B182B}" type="parTrans" cxnId="{579FBB43-955B-48D3-9FED-DDB57C11AF96}">
      <dgm:prSet/>
      <dgm:spPr/>
      <dgm:t>
        <a:bodyPr/>
        <a:lstStyle/>
        <a:p>
          <a:endParaRPr lang="en-US"/>
        </a:p>
      </dgm:t>
    </dgm:pt>
    <dgm:pt modelId="{1DC47B86-0EC9-487E-9681-E15E615ABAD2}" type="sibTrans" cxnId="{579FBB43-955B-48D3-9FED-DDB57C11AF96}">
      <dgm:prSet/>
      <dgm:spPr/>
      <dgm:t>
        <a:bodyPr/>
        <a:lstStyle/>
        <a:p>
          <a:endParaRPr lang="en-US"/>
        </a:p>
      </dgm:t>
    </dgm:pt>
    <dgm:pt modelId="{D3A10389-45A4-41B1-8C0E-05F2A702552E}">
      <dgm:prSet phldrT="[Text]"/>
      <dgm:spPr/>
      <dgm:t>
        <a:bodyPr/>
        <a:lstStyle/>
        <a:p>
          <a:r>
            <a:rPr lang="en-US" dirty="0" smtClean="0"/>
            <a:t>Adjust</a:t>
          </a:r>
          <a:endParaRPr lang="en-US" dirty="0"/>
        </a:p>
      </dgm:t>
    </dgm:pt>
    <dgm:pt modelId="{FCD8E898-023B-4717-AB16-C97DBE18382C}" type="parTrans" cxnId="{289BA00A-64DA-4BA4-A6E7-80A07AD0A6B7}">
      <dgm:prSet/>
      <dgm:spPr/>
      <dgm:t>
        <a:bodyPr/>
        <a:lstStyle/>
        <a:p>
          <a:endParaRPr lang="en-US"/>
        </a:p>
      </dgm:t>
    </dgm:pt>
    <dgm:pt modelId="{BE1EB6F9-FB82-46CD-B8AB-2A480B166168}" type="sibTrans" cxnId="{289BA00A-64DA-4BA4-A6E7-80A07AD0A6B7}">
      <dgm:prSet/>
      <dgm:spPr/>
      <dgm:t>
        <a:bodyPr/>
        <a:lstStyle/>
        <a:p>
          <a:endParaRPr lang="en-US"/>
        </a:p>
      </dgm:t>
    </dgm:pt>
    <dgm:pt modelId="{133049B8-CAC6-460D-9C80-2614A7456F34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8E5CC3FF-59D5-41AD-8000-538064E8297F}" type="parTrans" cxnId="{CB74296F-61C8-4EAF-864C-C3E8EB8E8D43}">
      <dgm:prSet/>
      <dgm:spPr/>
      <dgm:t>
        <a:bodyPr/>
        <a:lstStyle/>
        <a:p>
          <a:endParaRPr lang="en-US"/>
        </a:p>
      </dgm:t>
    </dgm:pt>
    <dgm:pt modelId="{F74624C9-672B-4F7F-819C-21A0A6E5F3C9}" type="sibTrans" cxnId="{CB74296F-61C8-4EAF-864C-C3E8EB8E8D43}">
      <dgm:prSet/>
      <dgm:spPr/>
      <dgm:t>
        <a:bodyPr/>
        <a:lstStyle/>
        <a:p>
          <a:endParaRPr lang="en-US"/>
        </a:p>
      </dgm:t>
    </dgm:pt>
    <dgm:pt modelId="{1DBF5E75-6144-4218-8872-B9EC6EC9A90F}">
      <dgm:prSet phldrT="[Text]"/>
      <dgm:spPr/>
      <dgm:t>
        <a:bodyPr/>
        <a:lstStyle/>
        <a:p>
          <a:r>
            <a:rPr lang="en-US" dirty="0" smtClean="0"/>
            <a:t>Connect</a:t>
          </a:r>
          <a:endParaRPr lang="en-US" dirty="0"/>
        </a:p>
      </dgm:t>
    </dgm:pt>
    <dgm:pt modelId="{6F15954A-F0CB-4C90-8C13-B42E9845E3AA}" type="parTrans" cxnId="{20F8D8D9-5763-4F2E-94EC-B2E7E1DACC87}">
      <dgm:prSet/>
      <dgm:spPr/>
      <dgm:t>
        <a:bodyPr/>
        <a:lstStyle/>
        <a:p>
          <a:endParaRPr lang="en-US"/>
        </a:p>
      </dgm:t>
    </dgm:pt>
    <dgm:pt modelId="{E13C548B-5DA9-44FF-8B4D-6D5CC8DB4CF6}" type="sibTrans" cxnId="{20F8D8D9-5763-4F2E-94EC-B2E7E1DACC87}">
      <dgm:prSet/>
      <dgm:spPr/>
      <dgm:t>
        <a:bodyPr/>
        <a:lstStyle/>
        <a:p>
          <a:endParaRPr lang="en-US"/>
        </a:p>
      </dgm:t>
    </dgm:pt>
    <dgm:pt modelId="{5997739A-8C6F-4F62-A1CC-97FE567A1690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6DF02F51-7CB0-418F-9449-71B286B86342}" type="parTrans" cxnId="{9E839233-0FBA-407B-86B5-E2AC0C153B65}">
      <dgm:prSet/>
      <dgm:spPr/>
      <dgm:t>
        <a:bodyPr/>
        <a:lstStyle/>
        <a:p>
          <a:endParaRPr lang="en-US"/>
        </a:p>
      </dgm:t>
    </dgm:pt>
    <dgm:pt modelId="{A3C85019-19BC-4318-9997-3EE03B03E143}" type="sibTrans" cxnId="{9E839233-0FBA-407B-86B5-E2AC0C153B65}">
      <dgm:prSet/>
      <dgm:spPr/>
      <dgm:t>
        <a:bodyPr/>
        <a:lstStyle/>
        <a:p>
          <a:endParaRPr lang="en-US"/>
        </a:p>
      </dgm:t>
    </dgm:pt>
    <dgm:pt modelId="{B29F69FC-E8DD-4C25-8F49-4880525BA9C8}">
      <dgm:prSet phldrT="[Text]"/>
      <dgm:spPr/>
      <dgm:t>
        <a:bodyPr/>
        <a:lstStyle/>
        <a:p>
          <a:r>
            <a:rPr lang="en-US" dirty="0" smtClean="0"/>
            <a:t>Synthesize &amp; Report</a:t>
          </a:r>
          <a:endParaRPr lang="en-US" dirty="0"/>
        </a:p>
      </dgm:t>
    </dgm:pt>
    <dgm:pt modelId="{72D4228F-921E-4FB9-8887-E212697B3070}" type="parTrans" cxnId="{3AED3B38-FA27-4500-8E8F-C655D799CFCD}">
      <dgm:prSet/>
      <dgm:spPr/>
      <dgm:t>
        <a:bodyPr/>
        <a:lstStyle/>
        <a:p>
          <a:endParaRPr lang="en-US"/>
        </a:p>
      </dgm:t>
    </dgm:pt>
    <dgm:pt modelId="{8B7EC1BB-C497-4CD7-91EE-E0E41B71DB68}" type="sibTrans" cxnId="{3AED3B38-FA27-4500-8E8F-C655D799CFCD}">
      <dgm:prSet/>
      <dgm:spPr/>
      <dgm:t>
        <a:bodyPr/>
        <a:lstStyle/>
        <a:p>
          <a:endParaRPr lang="en-US"/>
        </a:p>
      </dgm:t>
    </dgm:pt>
    <dgm:pt modelId="{8D1AE131-0FEC-4A6D-9BA6-181BB4C109FA}">
      <dgm:prSet phldrT="[Text]"/>
      <dgm:spPr/>
      <dgm:t>
        <a:bodyPr/>
        <a:lstStyle/>
        <a:p>
          <a:r>
            <a:rPr lang="en-US" dirty="0" smtClean="0"/>
            <a:t>What are our questions?</a:t>
          </a:r>
          <a:endParaRPr lang="en-US" dirty="0"/>
        </a:p>
      </dgm:t>
    </dgm:pt>
    <dgm:pt modelId="{EAAD1B13-8988-4FFE-919A-DD4C50A0DD42}" type="parTrans" cxnId="{006B263D-F62C-4B8A-B00E-F712E2239575}">
      <dgm:prSet/>
      <dgm:spPr/>
      <dgm:t>
        <a:bodyPr/>
        <a:lstStyle/>
        <a:p>
          <a:endParaRPr lang="en-US"/>
        </a:p>
      </dgm:t>
    </dgm:pt>
    <dgm:pt modelId="{22BEA859-B313-48E0-8DE1-77BCCB86DF0E}" type="sibTrans" cxnId="{006B263D-F62C-4B8A-B00E-F712E2239575}">
      <dgm:prSet/>
      <dgm:spPr/>
      <dgm:t>
        <a:bodyPr/>
        <a:lstStyle/>
        <a:p>
          <a:endParaRPr lang="en-US"/>
        </a:p>
      </dgm:t>
    </dgm:pt>
    <dgm:pt modelId="{64E031B5-4EBC-47AB-B8F2-A70B90DEA205}">
      <dgm:prSet phldrT="[Text]"/>
      <dgm:spPr/>
      <dgm:t>
        <a:bodyPr/>
        <a:lstStyle/>
        <a:p>
          <a:r>
            <a:rPr lang="en-US" dirty="0" smtClean="0"/>
            <a:t>What sources will we use?</a:t>
          </a:r>
          <a:endParaRPr lang="en-US" dirty="0"/>
        </a:p>
      </dgm:t>
    </dgm:pt>
    <dgm:pt modelId="{D9EB32D7-6867-42B3-9F5F-3AD44C9F3253}" type="parTrans" cxnId="{648DA043-F3AF-4060-A1E2-C70D922AA817}">
      <dgm:prSet/>
      <dgm:spPr/>
      <dgm:t>
        <a:bodyPr/>
        <a:lstStyle/>
        <a:p>
          <a:endParaRPr lang="en-US"/>
        </a:p>
      </dgm:t>
    </dgm:pt>
    <dgm:pt modelId="{2AEDC21C-DC04-4DD4-A7C3-8727978A005B}" type="sibTrans" cxnId="{648DA043-F3AF-4060-A1E2-C70D922AA817}">
      <dgm:prSet/>
      <dgm:spPr/>
      <dgm:t>
        <a:bodyPr/>
        <a:lstStyle/>
        <a:p>
          <a:endParaRPr lang="en-US"/>
        </a:p>
      </dgm:t>
    </dgm:pt>
    <dgm:pt modelId="{2E1C23F5-B36A-4932-B537-46A8B5A4D0AC}">
      <dgm:prSet phldrT="[Text]"/>
      <dgm:spPr/>
      <dgm:t>
        <a:bodyPr/>
        <a:lstStyle/>
        <a:p>
          <a:r>
            <a:rPr lang="en-US" smtClean="0"/>
            <a:t>Who </a:t>
          </a:r>
          <a:r>
            <a:rPr lang="en-US" dirty="0" smtClean="0"/>
            <a:t>will participate?</a:t>
          </a:r>
          <a:endParaRPr lang="en-US" dirty="0"/>
        </a:p>
      </dgm:t>
    </dgm:pt>
    <dgm:pt modelId="{40A4EC36-F797-47BA-88F4-67246F3FBBD0}" type="parTrans" cxnId="{606D441B-5F1E-44DD-B064-D6A22C0F642E}">
      <dgm:prSet/>
      <dgm:spPr/>
      <dgm:t>
        <a:bodyPr/>
        <a:lstStyle/>
        <a:p>
          <a:endParaRPr lang="en-US"/>
        </a:p>
      </dgm:t>
    </dgm:pt>
    <dgm:pt modelId="{37069977-681E-40D8-914E-EBED58E85807}" type="sibTrans" cxnId="{606D441B-5F1E-44DD-B064-D6A22C0F642E}">
      <dgm:prSet/>
      <dgm:spPr/>
      <dgm:t>
        <a:bodyPr/>
        <a:lstStyle/>
        <a:p>
          <a:endParaRPr lang="en-US"/>
        </a:p>
      </dgm:t>
    </dgm:pt>
    <dgm:pt modelId="{FF0FDF8C-2CB4-44D9-99C3-FB64A7611927}">
      <dgm:prSet phldrT="[Text]"/>
      <dgm:spPr/>
      <dgm:t>
        <a:bodyPr/>
        <a:lstStyle/>
        <a:p>
          <a:r>
            <a:rPr lang="en-US" dirty="0" smtClean="0"/>
            <a:t>Who is our audience?</a:t>
          </a:r>
          <a:endParaRPr lang="en-US" dirty="0"/>
        </a:p>
      </dgm:t>
    </dgm:pt>
    <dgm:pt modelId="{B1BA4A8C-7EA8-4E96-B0B4-5F9331C29346}" type="parTrans" cxnId="{51980D15-8CCD-4E8B-854F-C98D447B4CE3}">
      <dgm:prSet/>
      <dgm:spPr/>
      <dgm:t>
        <a:bodyPr/>
        <a:lstStyle/>
        <a:p>
          <a:endParaRPr lang="en-US"/>
        </a:p>
      </dgm:t>
    </dgm:pt>
    <dgm:pt modelId="{59DE4AAC-7CEE-458F-B2ED-CEE0A82EA912}" type="sibTrans" cxnId="{51980D15-8CCD-4E8B-854F-C98D447B4CE3}">
      <dgm:prSet/>
      <dgm:spPr/>
      <dgm:t>
        <a:bodyPr/>
        <a:lstStyle/>
        <a:p>
          <a:endParaRPr lang="en-US"/>
        </a:p>
      </dgm:t>
    </dgm:pt>
    <dgm:pt modelId="{8C1786BC-50F1-4078-8F34-43424DC9E152}">
      <dgm:prSet phldrT="[Text]"/>
      <dgm:spPr/>
      <dgm:t>
        <a:bodyPr/>
        <a:lstStyle/>
        <a:p>
          <a:r>
            <a:rPr lang="en-US" dirty="0" smtClean="0"/>
            <a:t>How well did we achieve the plan?</a:t>
          </a:r>
          <a:endParaRPr lang="en-US" dirty="0"/>
        </a:p>
      </dgm:t>
    </dgm:pt>
    <dgm:pt modelId="{34C8979F-EDC9-43BE-8F4E-34A88B2D271B}" type="parTrans" cxnId="{5E97A5E2-D73E-4249-91ED-A90790C8AF8C}">
      <dgm:prSet/>
      <dgm:spPr/>
      <dgm:t>
        <a:bodyPr/>
        <a:lstStyle/>
        <a:p>
          <a:endParaRPr lang="en-US"/>
        </a:p>
      </dgm:t>
    </dgm:pt>
    <dgm:pt modelId="{D3475FB5-7E8E-45C0-8289-D5C21BCB688D}" type="sibTrans" cxnId="{5E97A5E2-D73E-4249-91ED-A90790C8AF8C}">
      <dgm:prSet/>
      <dgm:spPr/>
      <dgm:t>
        <a:bodyPr/>
        <a:lstStyle/>
        <a:p>
          <a:endParaRPr lang="en-US"/>
        </a:p>
      </dgm:t>
    </dgm:pt>
    <dgm:pt modelId="{3259798A-19EB-4BE4-83AA-E70BBF6E5071}">
      <dgm:prSet phldrT="[Text]"/>
      <dgm:spPr/>
      <dgm:t>
        <a:bodyPr/>
        <a:lstStyle/>
        <a:p>
          <a:r>
            <a:rPr lang="en-US" dirty="0" smtClean="0"/>
            <a:t>What new questions do we have?</a:t>
          </a:r>
          <a:endParaRPr lang="en-US" dirty="0"/>
        </a:p>
      </dgm:t>
    </dgm:pt>
    <dgm:pt modelId="{1BFFEBD1-E55E-4AE1-B51C-55C75DA5996F}" type="parTrans" cxnId="{F83C1AF6-D78A-4691-B6D3-2AC1BE55347F}">
      <dgm:prSet/>
      <dgm:spPr/>
      <dgm:t>
        <a:bodyPr/>
        <a:lstStyle/>
        <a:p>
          <a:endParaRPr lang="en-US"/>
        </a:p>
      </dgm:t>
    </dgm:pt>
    <dgm:pt modelId="{4057BE45-28F6-4E01-A3A3-A9B0CE270C7B}" type="sibTrans" cxnId="{F83C1AF6-D78A-4691-B6D3-2AC1BE55347F}">
      <dgm:prSet/>
      <dgm:spPr/>
      <dgm:t>
        <a:bodyPr/>
        <a:lstStyle/>
        <a:p>
          <a:endParaRPr lang="en-US"/>
        </a:p>
      </dgm:t>
    </dgm:pt>
    <dgm:pt modelId="{40A631A5-B781-48F3-980E-8ECD3DD9C956}">
      <dgm:prSet phldrT="[Text]"/>
      <dgm:spPr/>
      <dgm:t>
        <a:bodyPr/>
        <a:lstStyle/>
        <a:p>
          <a:r>
            <a:rPr lang="en-US" dirty="0" smtClean="0"/>
            <a:t>How have our community assessment needs changed?</a:t>
          </a:r>
          <a:endParaRPr lang="en-US" dirty="0"/>
        </a:p>
      </dgm:t>
    </dgm:pt>
    <dgm:pt modelId="{2F6269C8-CA25-434A-9237-E839646CF734}" type="parTrans" cxnId="{753CAFA5-AEEB-4232-BE75-6DE1DEC094B9}">
      <dgm:prSet/>
      <dgm:spPr/>
      <dgm:t>
        <a:bodyPr/>
        <a:lstStyle/>
        <a:p>
          <a:endParaRPr lang="en-US"/>
        </a:p>
      </dgm:t>
    </dgm:pt>
    <dgm:pt modelId="{5385B294-74A0-4C56-AE81-448F2118B987}" type="sibTrans" cxnId="{753CAFA5-AEEB-4232-BE75-6DE1DEC094B9}">
      <dgm:prSet/>
      <dgm:spPr/>
      <dgm:t>
        <a:bodyPr/>
        <a:lstStyle/>
        <a:p>
          <a:endParaRPr lang="en-US"/>
        </a:p>
      </dgm:t>
    </dgm:pt>
    <dgm:pt modelId="{9A0DCC7A-EDD0-4F24-8605-2C5615FC6231}">
      <dgm:prSet phldrT="[Text]"/>
      <dgm:spPr/>
      <dgm:t>
        <a:bodyPr/>
        <a:lstStyle/>
        <a:p>
          <a:r>
            <a:rPr lang="en-US" dirty="0" smtClean="0"/>
            <a:t>Which original questions remain?</a:t>
          </a:r>
          <a:endParaRPr lang="en-US" dirty="0"/>
        </a:p>
      </dgm:t>
    </dgm:pt>
    <dgm:pt modelId="{A62E1C60-EF0F-4722-A4DC-8DD1FB4ED181}" type="parTrans" cxnId="{AC89A92E-A6B7-4FF2-A01C-16B3C5BF7947}">
      <dgm:prSet/>
      <dgm:spPr/>
      <dgm:t>
        <a:bodyPr/>
        <a:lstStyle/>
        <a:p>
          <a:endParaRPr lang="en-US"/>
        </a:p>
      </dgm:t>
    </dgm:pt>
    <dgm:pt modelId="{11D97A61-D22F-42BE-8D43-54D9D5225020}" type="sibTrans" cxnId="{AC89A92E-A6B7-4FF2-A01C-16B3C5BF7947}">
      <dgm:prSet/>
      <dgm:spPr/>
      <dgm:t>
        <a:bodyPr/>
        <a:lstStyle/>
        <a:p>
          <a:endParaRPr lang="en-US"/>
        </a:p>
      </dgm:t>
    </dgm:pt>
    <dgm:pt modelId="{E9EC0589-4DBF-4979-840C-1369FEB70F00}">
      <dgm:prSet phldrT="[Text]"/>
      <dgm:spPr/>
      <dgm:t>
        <a:bodyPr/>
        <a:lstStyle/>
        <a:p>
          <a:r>
            <a:rPr lang="en-US" dirty="0" smtClean="0"/>
            <a:t>What should be the focus of the next iteration?</a:t>
          </a:r>
          <a:endParaRPr lang="en-US" dirty="0"/>
        </a:p>
      </dgm:t>
    </dgm:pt>
    <dgm:pt modelId="{6C12A230-0B61-4ABE-8037-33F9FF7A37F5}" type="parTrans" cxnId="{AB21E076-C967-4177-B9EA-B19922FFDCDA}">
      <dgm:prSet/>
      <dgm:spPr/>
      <dgm:t>
        <a:bodyPr/>
        <a:lstStyle/>
        <a:p>
          <a:endParaRPr lang="en-US"/>
        </a:p>
      </dgm:t>
    </dgm:pt>
    <dgm:pt modelId="{9560E2ED-872E-4E22-A1C4-D61F40E773BC}" type="sibTrans" cxnId="{AB21E076-C967-4177-B9EA-B19922FFDCDA}">
      <dgm:prSet/>
      <dgm:spPr/>
      <dgm:t>
        <a:bodyPr/>
        <a:lstStyle/>
        <a:p>
          <a:endParaRPr lang="en-US"/>
        </a:p>
      </dgm:t>
    </dgm:pt>
    <dgm:pt modelId="{6A18A675-59D2-465E-AA5D-015EB7BB39B8}" type="pres">
      <dgm:prSet presAssocID="{CD031225-5ECD-42BE-A2C5-4F08D72E9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F8CED-56F8-4D99-99EF-95704B55EAF4}" type="pres">
      <dgm:prSet presAssocID="{CD031225-5ECD-42BE-A2C5-4F08D72E90B4}" presName="cycle" presStyleCnt="0"/>
      <dgm:spPr/>
    </dgm:pt>
    <dgm:pt modelId="{F1AB5219-664B-4A70-A29E-B20C2A7EA19D}" type="pres">
      <dgm:prSet presAssocID="{AFE3B348-FAE3-452B-B816-CBDD7B0E030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E7E6-F47B-4C62-8134-21CD6B2479A1}" type="pres">
      <dgm:prSet presAssocID="{51FD3D86-8A99-4C86-A32D-B5EFFAD4639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76AE8C1-C269-4DF4-8386-CC0D1B781010}" type="pres">
      <dgm:prSet presAssocID="{7EB9C492-B244-4D6B-8C36-E85D7F0572D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88F08-29B6-4D26-9917-037F746E3618}" type="pres">
      <dgm:prSet presAssocID="{B65A28A4-AD4A-4B11-9654-0F236749FEA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03E9-4B20-4F7D-8A3C-3EF7D63650FB}" type="pres">
      <dgm:prSet presAssocID="{D3A10389-45A4-41B1-8C0E-05F2A702552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00228-D3A4-41F1-9A64-231DF2325D59}" type="presOf" srcId="{40A631A5-B781-48F3-980E-8ECD3DD9C956}" destId="{5D5703E9-4B20-4F7D-8A3C-3EF7D63650FB}" srcOrd="0" destOrd="1" presId="urn:microsoft.com/office/officeart/2005/8/layout/cycle3"/>
    <dgm:cxn modelId="{E91310E9-2044-46D3-BAEE-462E08AFDF19}" type="presOf" srcId="{9A0DCC7A-EDD0-4F24-8605-2C5615FC6231}" destId="{B1588F08-29B6-4D26-9917-037F746E3618}" srcOrd="0" destOrd="2" presId="urn:microsoft.com/office/officeart/2005/8/layout/cycle3"/>
    <dgm:cxn modelId="{8F51FFAE-2481-4567-A8E2-093C27101CF8}" type="presOf" srcId="{8D1AE131-0FEC-4A6D-9BA6-181BB4C109FA}" destId="{F1AB5219-664B-4A70-A29E-B20C2A7EA19D}" srcOrd="0" destOrd="1" presId="urn:microsoft.com/office/officeart/2005/8/layout/cycle3"/>
    <dgm:cxn modelId="{CB74296F-61C8-4EAF-864C-C3E8EB8E8D43}" srcId="{7EB9C492-B244-4D6B-8C36-E85D7F0572D1}" destId="{133049B8-CAC6-460D-9C80-2614A7456F34}" srcOrd="0" destOrd="0" parTransId="{8E5CC3FF-59D5-41AD-8000-538064E8297F}" sibTransId="{F74624C9-672B-4F7F-819C-21A0A6E5F3C9}"/>
    <dgm:cxn modelId="{7B6A05E0-E84D-470C-B610-750D4CBD1738}" type="presOf" srcId="{5997739A-8C6F-4F62-A1CC-97FE567A1690}" destId="{376AE8C1-C269-4DF4-8386-CC0D1B781010}" srcOrd="0" destOrd="3" presId="urn:microsoft.com/office/officeart/2005/8/layout/cycle3"/>
    <dgm:cxn modelId="{F6FBDD7C-53DA-4E5F-A2DA-1CFF61D39679}" type="presOf" srcId="{AFE3B348-FAE3-452B-B816-CBDD7B0E0304}" destId="{F1AB5219-664B-4A70-A29E-B20C2A7EA19D}" srcOrd="0" destOrd="0" presId="urn:microsoft.com/office/officeart/2005/8/layout/cycle3"/>
    <dgm:cxn modelId="{1331C820-30C1-49DD-BBC6-F8824D4C58C9}" type="presOf" srcId="{B65A28A4-AD4A-4B11-9654-0F236749FEAF}" destId="{B1588F08-29B6-4D26-9917-037F746E3618}" srcOrd="0" destOrd="0" presId="urn:microsoft.com/office/officeart/2005/8/layout/cycle3"/>
    <dgm:cxn modelId="{C08ED67C-FBA7-4067-BFD6-EE88E6A78106}" type="presOf" srcId="{B29F69FC-E8DD-4C25-8F49-4880525BA9C8}" destId="{376AE8C1-C269-4DF4-8386-CC0D1B781010}" srcOrd="0" destOrd="4" presId="urn:microsoft.com/office/officeart/2005/8/layout/cycle3"/>
    <dgm:cxn modelId="{3CD2F39B-E8D0-4B31-84BF-2BBED1C1F5C4}" type="presOf" srcId="{2E1C23F5-B36A-4932-B537-46A8B5A4D0AC}" destId="{F1AB5219-664B-4A70-A29E-B20C2A7EA19D}" srcOrd="0" destOrd="2" presId="urn:microsoft.com/office/officeart/2005/8/layout/cycle3"/>
    <dgm:cxn modelId="{34EA5211-9826-4A71-8A61-9D6A9C16D977}" type="presOf" srcId="{CD031225-5ECD-42BE-A2C5-4F08D72E90B4}" destId="{6A18A675-59D2-465E-AA5D-015EB7BB39B8}" srcOrd="0" destOrd="0" presId="urn:microsoft.com/office/officeart/2005/8/layout/cycle3"/>
    <dgm:cxn modelId="{289BA00A-64DA-4BA4-A6E7-80A07AD0A6B7}" srcId="{CD031225-5ECD-42BE-A2C5-4F08D72E90B4}" destId="{D3A10389-45A4-41B1-8C0E-05F2A702552E}" srcOrd="3" destOrd="0" parTransId="{FCD8E898-023B-4717-AB16-C97DBE18382C}" sibTransId="{BE1EB6F9-FB82-46CD-B8AB-2A480B166168}"/>
    <dgm:cxn modelId="{5E97A5E2-D73E-4249-91ED-A90790C8AF8C}" srcId="{B65A28A4-AD4A-4B11-9654-0F236749FEAF}" destId="{8C1786BC-50F1-4078-8F34-43424DC9E152}" srcOrd="0" destOrd="0" parTransId="{34C8979F-EDC9-43BE-8F4E-34A88B2D271B}" sibTransId="{D3475FB5-7E8E-45C0-8289-D5C21BCB688D}"/>
    <dgm:cxn modelId="{78781214-AC69-47B8-85D9-8F29C674FF38}" type="presOf" srcId="{E9EC0589-4DBF-4979-840C-1369FEB70F00}" destId="{5D5703E9-4B20-4F7D-8A3C-3EF7D63650FB}" srcOrd="0" destOrd="2" presId="urn:microsoft.com/office/officeart/2005/8/layout/cycle3"/>
    <dgm:cxn modelId="{AC89A92E-A6B7-4FF2-A01C-16B3C5BF7947}" srcId="{B65A28A4-AD4A-4B11-9654-0F236749FEAF}" destId="{9A0DCC7A-EDD0-4F24-8605-2C5615FC6231}" srcOrd="1" destOrd="0" parTransId="{A62E1C60-EF0F-4722-A4DC-8DD1FB4ED181}" sibTransId="{11D97A61-D22F-42BE-8D43-54D9D5225020}"/>
    <dgm:cxn modelId="{D63EFA21-8B90-451A-93E1-4F445884FCBB}" type="presOf" srcId="{1DBF5E75-6144-4218-8872-B9EC6EC9A90F}" destId="{376AE8C1-C269-4DF4-8386-CC0D1B781010}" srcOrd="0" destOrd="2" presId="urn:microsoft.com/office/officeart/2005/8/layout/cycle3"/>
    <dgm:cxn modelId="{F83C1AF6-D78A-4691-B6D3-2AC1BE55347F}" srcId="{B65A28A4-AD4A-4B11-9654-0F236749FEAF}" destId="{3259798A-19EB-4BE4-83AA-E70BBF6E5071}" srcOrd="2" destOrd="0" parTransId="{1BFFEBD1-E55E-4AE1-B51C-55C75DA5996F}" sibTransId="{4057BE45-28F6-4E01-A3A3-A9B0CE270C7B}"/>
    <dgm:cxn modelId="{006B263D-F62C-4B8A-B00E-F712E2239575}" srcId="{AFE3B348-FAE3-452B-B816-CBDD7B0E0304}" destId="{8D1AE131-0FEC-4A6D-9BA6-181BB4C109FA}" srcOrd="0" destOrd="0" parTransId="{EAAD1B13-8988-4FFE-919A-DD4C50A0DD42}" sibTransId="{22BEA859-B313-48E0-8DE1-77BCCB86DF0E}"/>
    <dgm:cxn modelId="{AB21E076-C967-4177-B9EA-B19922FFDCDA}" srcId="{D3A10389-45A4-41B1-8C0E-05F2A702552E}" destId="{E9EC0589-4DBF-4979-840C-1369FEB70F00}" srcOrd="1" destOrd="0" parTransId="{6C12A230-0B61-4ABE-8037-33F9FF7A37F5}" sibTransId="{9560E2ED-872E-4E22-A1C4-D61F40E773BC}"/>
    <dgm:cxn modelId="{753CAFA5-AEEB-4232-BE75-6DE1DEC094B9}" srcId="{D3A10389-45A4-41B1-8C0E-05F2A702552E}" destId="{40A631A5-B781-48F3-980E-8ECD3DD9C956}" srcOrd="0" destOrd="0" parTransId="{2F6269C8-CA25-434A-9237-E839646CF734}" sibTransId="{5385B294-74A0-4C56-AE81-448F2118B987}"/>
    <dgm:cxn modelId="{20F8D8D9-5763-4F2E-94EC-B2E7E1DACC87}" srcId="{7EB9C492-B244-4D6B-8C36-E85D7F0572D1}" destId="{1DBF5E75-6144-4218-8872-B9EC6EC9A90F}" srcOrd="1" destOrd="0" parTransId="{6F15954A-F0CB-4C90-8C13-B42E9845E3AA}" sibTransId="{E13C548B-5DA9-44FF-8B4D-6D5CC8DB4CF6}"/>
    <dgm:cxn modelId="{648DA043-F3AF-4060-A1E2-C70D922AA817}" srcId="{AFE3B348-FAE3-452B-B816-CBDD7B0E0304}" destId="{64E031B5-4EBC-47AB-B8F2-A70B90DEA205}" srcOrd="2" destOrd="0" parTransId="{D9EB32D7-6867-42B3-9F5F-3AD44C9F3253}" sibTransId="{2AEDC21C-DC04-4DD4-A7C3-8727978A005B}"/>
    <dgm:cxn modelId="{5C3B551C-977A-46E6-AAD2-CBA41BA8EC73}" type="presOf" srcId="{51FD3D86-8A99-4C86-A32D-B5EFFAD46394}" destId="{15C9E7E6-F47B-4C62-8134-21CD6B2479A1}" srcOrd="0" destOrd="0" presId="urn:microsoft.com/office/officeart/2005/8/layout/cycle3"/>
    <dgm:cxn modelId="{C4851F49-E39D-445B-8B20-AF79587198CF}" srcId="{CD031225-5ECD-42BE-A2C5-4F08D72E90B4}" destId="{AFE3B348-FAE3-452B-B816-CBDD7B0E0304}" srcOrd="0" destOrd="0" parTransId="{69FBC8E3-2707-4DFD-806A-A25DBF092D6F}" sibTransId="{51FD3D86-8A99-4C86-A32D-B5EFFAD46394}"/>
    <dgm:cxn modelId="{F2313EE6-A625-4FE9-B5B7-F2167A767637}" type="presOf" srcId="{133049B8-CAC6-460D-9C80-2614A7456F34}" destId="{376AE8C1-C269-4DF4-8386-CC0D1B781010}" srcOrd="0" destOrd="1" presId="urn:microsoft.com/office/officeart/2005/8/layout/cycle3"/>
    <dgm:cxn modelId="{606D441B-5F1E-44DD-B064-D6A22C0F642E}" srcId="{AFE3B348-FAE3-452B-B816-CBDD7B0E0304}" destId="{2E1C23F5-B36A-4932-B537-46A8B5A4D0AC}" srcOrd="1" destOrd="0" parTransId="{40A4EC36-F797-47BA-88F4-67246F3FBBD0}" sibTransId="{37069977-681E-40D8-914E-EBED58E85807}"/>
    <dgm:cxn modelId="{15F37A5F-E792-4AF3-A7E2-F3D98A781571}" type="presOf" srcId="{FF0FDF8C-2CB4-44D9-99C3-FB64A7611927}" destId="{F1AB5219-664B-4A70-A29E-B20C2A7EA19D}" srcOrd="0" destOrd="4" presId="urn:microsoft.com/office/officeart/2005/8/layout/cycle3"/>
    <dgm:cxn modelId="{CA62889A-894D-405F-89FD-B0B6BD8138B2}" type="presOf" srcId="{D3A10389-45A4-41B1-8C0E-05F2A702552E}" destId="{5D5703E9-4B20-4F7D-8A3C-3EF7D63650FB}" srcOrd="0" destOrd="0" presId="urn:microsoft.com/office/officeart/2005/8/layout/cycle3"/>
    <dgm:cxn modelId="{0BD87727-64FF-4C0B-8E39-465452E6A992}" srcId="{CD031225-5ECD-42BE-A2C5-4F08D72E90B4}" destId="{7EB9C492-B244-4D6B-8C36-E85D7F0572D1}" srcOrd="1" destOrd="0" parTransId="{6D0B58B9-1248-4AD7-B2DB-34EFF4271C0F}" sibTransId="{BC6120CB-6C22-4CB4-BFA7-B6505B0C5A7C}"/>
    <dgm:cxn modelId="{9E839233-0FBA-407B-86B5-E2AC0C153B65}" srcId="{7EB9C492-B244-4D6B-8C36-E85D7F0572D1}" destId="{5997739A-8C6F-4F62-A1CC-97FE567A1690}" srcOrd="2" destOrd="0" parTransId="{6DF02F51-7CB0-418F-9449-71B286B86342}" sibTransId="{A3C85019-19BC-4318-9997-3EE03B03E143}"/>
    <dgm:cxn modelId="{51980D15-8CCD-4E8B-854F-C98D447B4CE3}" srcId="{AFE3B348-FAE3-452B-B816-CBDD7B0E0304}" destId="{FF0FDF8C-2CB4-44D9-99C3-FB64A7611927}" srcOrd="3" destOrd="0" parTransId="{B1BA4A8C-7EA8-4E96-B0B4-5F9331C29346}" sibTransId="{59DE4AAC-7CEE-458F-B2ED-CEE0A82EA912}"/>
    <dgm:cxn modelId="{92130CF8-A5BC-491E-B314-CF1BE9AADE57}" type="presOf" srcId="{3259798A-19EB-4BE4-83AA-E70BBF6E5071}" destId="{B1588F08-29B6-4D26-9917-037F746E3618}" srcOrd="0" destOrd="3" presId="urn:microsoft.com/office/officeart/2005/8/layout/cycle3"/>
    <dgm:cxn modelId="{4CC23450-2FD9-4F30-AD99-EE647CAE5346}" type="presOf" srcId="{64E031B5-4EBC-47AB-B8F2-A70B90DEA205}" destId="{F1AB5219-664B-4A70-A29E-B20C2A7EA19D}" srcOrd="0" destOrd="3" presId="urn:microsoft.com/office/officeart/2005/8/layout/cycle3"/>
    <dgm:cxn modelId="{3AED3B38-FA27-4500-8E8F-C655D799CFCD}" srcId="{7EB9C492-B244-4D6B-8C36-E85D7F0572D1}" destId="{B29F69FC-E8DD-4C25-8F49-4880525BA9C8}" srcOrd="3" destOrd="0" parTransId="{72D4228F-921E-4FB9-8887-E212697B3070}" sibTransId="{8B7EC1BB-C497-4CD7-91EE-E0E41B71DB68}"/>
    <dgm:cxn modelId="{BE077AB4-D0B0-4096-B605-3B366B134744}" type="presOf" srcId="{7EB9C492-B244-4D6B-8C36-E85D7F0572D1}" destId="{376AE8C1-C269-4DF4-8386-CC0D1B781010}" srcOrd="0" destOrd="0" presId="urn:microsoft.com/office/officeart/2005/8/layout/cycle3"/>
    <dgm:cxn modelId="{C2B5B746-2363-45DC-A52C-2EF2C7CD6512}" type="presOf" srcId="{8C1786BC-50F1-4078-8F34-43424DC9E152}" destId="{B1588F08-29B6-4D26-9917-037F746E3618}" srcOrd="0" destOrd="1" presId="urn:microsoft.com/office/officeart/2005/8/layout/cycle3"/>
    <dgm:cxn modelId="{579FBB43-955B-48D3-9FED-DDB57C11AF96}" srcId="{CD031225-5ECD-42BE-A2C5-4F08D72E90B4}" destId="{B65A28A4-AD4A-4B11-9654-0F236749FEAF}" srcOrd="2" destOrd="0" parTransId="{B55ACFE6-2F91-439A-8E79-DCAAD29B182B}" sibTransId="{1DC47B86-0EC9-487E-9681-E15E615ABAD2}"/>
    <dgm:cxn modelId="{33050C96-B65E-47D4-9813-2F96FF927DE5}" type="presParOf" srcId="{6A18A675-59D2-465E-AA5D-015EB7BB39B8}" destId="{ADFF8CED-56F8-4D99-99EF-95704B55EAF4}" srcOrd="0" destOrd="0" presId="urn:microsoft.com/office/officeart/2005/8/layout/cycle3"/>
    <dgm:cxn modelId="{2D4D03E1-87BC-4704-A119-E1775939EC4C}" type="presParOf" srcId="{ADFF8CED-56F8-4D99-99EF-95704B55EAF4}" destId="{F1AB5219-664B-4A70-A29E-B20C2A7EA19D}" srcOrd="0" destOrd="0" presId="urn:microsoft.com/office/officeart/2005/8/layout/cycle3"/>
    <dgm:cxn modelId="{422E95C4-3B93-4445-AE2D-5A462D2A0AD2}" type="presParOf" srcId="{ADFF8CED-56F8-4D99-99EF-95704B55EAF4}" destId="{15C9E7E6-F47B-4C62-8134-21CD6B2479A1}" srcOrd="1" destOrd="0" presId="urn:microsoft.com/office/officeart/2005/8/layout/cycle3"/>
    <dgm:cxn modelId="{3C5FEAE0-8199-4A51-8469-65DA6248A50E}" type="presParOf" srcId="{ADFF8CED-56F8-4D99-99EF-95704B55EAF4}" destId="{376AE8C1-C269-4DF4-8386-CC0D1B781010}" srcOrd="2" destOrd="0" presId="urn:microsoft.com/office/officeart/2005/8/layout/cycle3"/>
    <dgm:cxn modelId="{27EDFCED-38F6-44A0-B6E9-9DA139EAAA44}" type="presParOf" srcId="{ADFF8CED-56F8-4D99-99EF-95704B55EAF4}" destId="{B1588F08-29B6-4D26-9917-037F746E3618}" srcOrd="3" destOrd="0" presId="urn:microsoft.com/office/officeart/2005/8/layout/cycle3"/>
    <dgm:cxn modelId="{063D8318-2552-46DE-A618-204E7D1BC46F}" type="presParOf" srcId="{ADFF8CED-56F8-4D99-99EF-95704B55EAF4}" destId="{5D5703E9-4B20-4F7D-8A3C-3EF7D63650F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9E7E6-F47B-4C62-8134-21CD6B2479A1}">
      <dsp:nvSpPr>
        <dsp:cNvPr id="0" name=""/>
        <dsp:cNvSpPr/>
      </dsp:nvSpPr>
      <dsp:spPr>
        <a:xfrm>
          <a:off x="1322377" y="-118993"/>
          <a:ext cx="5049752" cy="5049752"/>
        </a:xfrm>
        <a:prstGeom prst="circularArrow">
          <a:avLst>
            <a:gd name="adj1" fmla="val 4668"/>
            <a:gd name="adj2" fmla="val 272909"/>
            <a:gd name="adj3" fmla="val 12906024"/>
            <a:gd name="adj4" fmla="val 1798014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B5219-664B-4A70-A29E-B20C2A7EA19D}">
      <dsp:nvSpPr>
        <dsp:cNvPr id="0" name=""/>
        <dsp:cNvSpPr/>
      </dsp:nvSpPr>
      <dsp:spPr>
        <a:xfrm>
          <a:off x="2197893" y="336"/>
          <a:ext cx="3298719" cy="16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What are our questions?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Who </a:t>
          </a:r>
          <a:r>
            <a:rPr lang="en-US" sz="1500" kern="1200" dirty="0" smtClean="0"/>
            <a:t>will participate?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What sources will we use?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Who is our audience?</a:t>
          </a:r>
          <a:endParaRPr lang="en-US" sz="1500" kern="1200" dirty="0"/>
        </a:p>
      </dsp:txBody>
      <dsp:txXfrm>
        <a:off x="2278408" y="80851"/>
        <a:ext cx="3137689" cy="1488329"/>
      </dsp:txXfrm>
    </dsp:sp>
    <dsp:sp modelId="{376AE8C1-C269-4DF4-8386-CC0D1B781010}">
      <dsp:nvSpPr>
        <dsp:cNvPr id="0" name=""/>
        <dsp:cNvSpPr/>
      </dsp:nvSpPr>
      <dsp:spPr>
        <a:xfrm>
          <a:off x="4011090" y="1813533"/>
          <a:ext cx="3298719" cy="16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Research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Connect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Observe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Synthesize &amp; Report</a:t>
          </a:r>
          <a:endParaRPr lang="en-US" sz="1500" kern="1200" dirty="0"/>
        </a:p>
      </dsp:txBody>
      <dsp:txXfrm>
        <a:off x="4091605" y="1894048"/>
        <a:ext cx="3137689" cy="1488329"/>
      </dsp:txXfrm>
    </dsp:sp>
    <dsp:sp modelId="{B1588F08-29B6-4D26-9917-037F746E3618}">
      <dsp:nvSpPr>
        <dsp:cNvPr id="0" name=""/>
        <dsp:cNvSpPr/>
      </dsp:nvSpPr>
      <dsp:spPr>
        <a:xfrm>
          <a:off x="2197893" y="3626730"/>
          <a:ext cx="3298719" cy="16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How well did we achieve the plan?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Which original questions remain?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What new questions do we have?</a:t>
          </a:r>
          <a:endParaRPr lang="en-US" sz="1500" kern="1200" dirty="0"/>
        </a:p>
      </dsp:txBody>
      <dsp:txXfrm>
        <a:off x="2278408" y="3707245"/>
        <a:ext cx="3137689" cy="1488329"/>
      </dsp:txXfrm>
    </dsp:sp>
    <dsp:sp modelId="{5D5703E9-4B20-4F7D-8A3C-3EF7D63650FB}">
      <dsp:nvSpPr>
        <dsp:cNvPr id="0" name=""/>
        <dsp:cNvSpPr/>
      </dsp:nvSpPr>
      <dsp:spPr>
        <a:xfrm>
          <a:off x="384697" y="1813533"/>
          <a:ext cx="3298719" cy="16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Adjust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How have our community assessment needs changed?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What should be the focus of the next iteration?</a:t>
          </a:r>
          <a:endParaRPr lang="en-US" sz="1500" kern="1200" dirty="0"/>
        </a:p>
      </dsp:txBody>
      <dsp:txXfrm>
        <a:off x="465212" y="1894048"/>
        <a:ext cx="3137689" cy="148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0F87E-EF89-42DA-8920-563A835E5C6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6DC9-3BF8-45C2-BEA7-15532285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 welcome to Discovering the Story of Your Community:</a:t>
            </a:r>
            <a:r>
              <a:rPr lang="en-US" baseline="0" dirty="0" smtClean="0"/>
              <a:t> How to Conduct a Well-Rounded Community Assessment. </a:t>
            </a:r>
          </a:p>
          <a:p>
            <a:r>
              <a:rPr lang="en-US" dirty="0" smtClean="0"/>
              <a:t>I’m Lisa</a:t>
            </a:r>
            <a:r>
              <a:rPr lang="en-US" baseline="0" dirty="0" smtClean="0"/>
              <a:t> Fraser. I’m an organizational performance project manager at King County Library System in Washington State.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First, I’m going to very quickly review a couple of concepts from the videos. Then, </a:t>
            </a:r>
          </a:p>
          <a:p>
            <a:r>
              <a:rPr lang="en-US" baseline="0" dirty="0" smtClean="0"/>
              <a:t>We’ll spend most of the time in this session in small groups where you’ll discuss and refine your community assessment plan.</a:t>
            </a:r>
          </a:p>
          <a:p>
            <a:r>
              <a:rPr lang="en-US" baseline="0" dirty="0" smtClean="0"/>
              <a:t>We’ll come back at the end to share learning and wrap up.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C1C97-F2EF-47AE-9DA9-14276110AA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5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collected in a community analysis is used to:</a:t>
            </a:r>
          </a:p>
          <a:p>
            <a:r>
              <a:rPr lang="en-US" dirty="0" smtClean="0"/>
              <a:t>Create a profile</a:t>
            </a:r>
            <a:r>
              <a:rPr lang="en-US" baseline="0" dirty="0" smtClean="0"/>
              <a:t> of the residents of the community</a:t>
            </a:r>
          </a:p>
          <a:p>
            <a:r>
              <a:rPr lang="en-US" baseline="0" dirty="0" smtClean="0"/>
              <a:t>Uncovers needs of the residents</a:t>
            </a:r>
          </a:p>
          <a:p>
            <a:r>
              <a:rPr lang="en-US" baseline="0" dirty="0" smtClean="0"/>
              <a:t>Identifies assets and challenges that are present in the community</a:t>
            </a:r>
          </a:p>
          <a:p>
            <a:r>
              <a:rPr lang="en-US" baseline="0" dirty="0" smtClean="0"/>
              <a:t>May describe desired changes that become organizational goals or program/service outcomes</a:t>
            </a:r>
          </a:p>
          <a:p>
            <a:r>
              <a:rPr lang="en-US" baseline="0" dirty="0" smtClean="0"/>
              <a:t>Acts as a communication tool that informs others of what the library understands to be true in the community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List adapted from https://www.statelibraryofiowa.org/ld/k-p/plan/commanalysis</a:t>
            </a:r>
          </a:p>
          <a:p>
            <a:endParaRPr lang="en-US" dirty="0" smtClean="0"/>
          </a:p>
          <a:p>
            <a:r>
              <a:rPr lang="en-US" dirty="0" smtClean="0"/>
              <a:t>Mention Community</a:t>
            </a:r>
            <a:r>
              <a:rPr lang="en-US" baseline="0" dirty="0" smtClean="0"/>
              <a:t>-Led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C1C97-F2EF-47AE-9DA9-14276110A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important to do community assessment?</a:t>
            </a:r>
          </a:p>
          <a:p>
            <a:r>
              <a:rPr lang="en-US" baseline="0" dirty="0" smtClean="0"/>
              <a:t>Like the parable of the blind men and the elephant, we may develop a narrow concept of the community if we base it only on people who come to the library. </a:t>
            </a:r>
          </a:p>
          <a:p>
            <a:r>
              <a:rPr lang="en-US" baseline="0" dirty="0" smtClean="0"/>
              <a:t>Community assessment also provides opportunities to make new connections with other organizations, community leaders, and residents</a:t>
            </a:r>
          </a:p>
          <a:p>
            <a:r>
              <a:rPr lang="en-US" baseline="0" dirty="0" smtClean="0"/>
              <a:t>By identifying community needs, the library can be more responsive and in better alignment</a:t>
            </a:r>
          </a:p>
          <a:p>
            <a:r>
              <a:rPr lang="en-US" baseline="0" dirty="0" smtClean="0"/>
              <a:t>Finally, it is a starting point for moving toward community-led programs and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C1C97-F2EF-47AE-9DA9-14276110A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talking about three methods of learning about your</a:t>
            </a:r>
            <a:r>
              <a:rPr lang="en-US" baseline="0" dirty="0" smtClean="0"/>
              <a:t> community. </a:t>
            </a:r>
          </a:p>
          <a:p>
            <a:r>
              <a:rPr lang="en-US" baseline="0" dirty="0" smtClean="0"/>
              <a:t>First is research using published sources. This give you the big picture, and typically brings up questions that shape the next steps</a:t>
            </a:r>
          </a:p>
          <a:p>
            <a:r>
              <a:rPr lang="en-US" baseline="0" dirty="0" smtClean="0"/>
              <a:t>Second is talking with people. This includes 1:1 interviews, focus groups, and surveys.</a:t>
            </a:r>
          </a:p>
          <a:p>
            <a:r>
              <a:rPr lang="en-US" baseline="0" dirty="0" smtClean="0"/>
              <a:t>Third is going out and looking around your community. This might be a walk around a commercial or suburban area, or a drive around a more rural area. </a:t>
            </a:r>
            <a:endParaRPr lang="en-US" dirty="0" smtClean="0"/>
          </a:p>
          <a:p>
            <a:r>
              <a:rPr lang="en-US" dirty="0" smtClean="0"/>
              <a:t>Each of these methods plays a part in developing</a:t>
            </a:r>
            <a:r>
              <a:rPr lang="en-US" baseline="0" dirty="0" smtClean="0"/>
              <a:t> a well-rounded community assessment. </a:t>
            </a:r>
          </a:p>
          <a:p>
            <a:r>
              <a:rPr lang="en-US" baseline="0" dirty="0" smtClean="0"/>
              <a:t>As I mentioned earlier, other RIPL presenters are going into deeper depth on several of these techniques, so check your schedule for those breakout sessions.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get started with community research.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C1C97-F2EF-47AE-9DA9-14276110AA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6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homework</a:t>
            </a:r>
            <a:r>
              <a:rPr lang="en-US" baseline="0" dirty="0" smtClean="0"/>
              <a:t> had these five sections, in addition to a short description of your community.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POLL – </a:t>
            </a:r>
            <a:r>
              <a:rPr lang="en-US" baseline="0" dirty="0" smtClean="0"/>
              <a:t>On which </a:t>
            </a:r>
            <a:r>
              <a:rPr lang="en-US" baseline="0" dirty="0" smtClean="0"/>
              <a:t>section of your plan would you most like </a:t>
            </a:r>
            <a:r>
              <a:rPr lang="en-US" baseline="0" dirty="0" smtClean="0"/>
              <a:t>to have feedback?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It looks like… [summarize the poll]</a:t>
            </a:r>
          </a:p>
          <a:p>
            <a:r>
              <a:rPr lang="en-US" baseline="0" dirty="0" smtClean="0"/>
              <a:t>Our next activity will give you a chance to get that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be put</a:t>
            </a:r>
            <a:r>
              <a:rPr lang="en-US" baseline="0" dirty="0" smtClean="0"/>
              <a:t> into breakout rooms in groups of 3</a:t>
            </a:r>
          </a:p>
          <a:p>
            <a:r>
              <a:rPr lang="en-US" baseline="0" dirty="0" smtClean="0"/>
              <a:t>When you get there, each person take just one minute to…. This is very high-level, just to sort of set the stage.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your time</a:t>
            </a:r>
          </a:p>
          <a:p>
            <a:r>
              <a:rPr lang="en-US" dirty="0" smtClean="0"/>
              <a:t>Breakout = 45</a:t>
            </a:r>
            <a:r>
              <a:rPr lang="en-US" baseline="0" dirty="0" smtClean="0"/>
              <a:t> minutes</a:t>
            </a:r>
          </a:p>
          <a:p>
            <a:r>
              <a:rPr lang="en-US" baseline="0" dirty="0" smtClean="0"/>
              <a:t>5 minutes to review expectations and choose section to discuss</a:t>
            </a:r>
          </a:p>
          <a:p>
            <a:r>
              <a:rPr lang="en-US" baseline="0" dirty="0" smtClean="0"/>
              <a:t>5 minutes for each member to do intro to their community</a:t>
            </a:r>
          </a:p>
          <a:p>
            <a:r>
              <a:rPr lang="en-US" baseline="0" dirty="0" smtClean="0"/>
              <a:t>30 minutes of discussion, 10 per section</a:t>
            </a:r>
          </a:p>
          <a:p>
            <a:r>
              <a:rPr lang="en-US" baseline="0" dirty="0" smtClean="0"/>
              <a:t>5 minutes to wrap up discussion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Those 1-3 sections will be the focus of your group time. </a:t>
            </a:r>
          </a:p>
          <a:p>
            <a:r>
              <a:rPr lang="en-US" dirty="0" smtClean="0"/>
              <a:t>For each of the sections, use the guiding questions to discuss that section in all three plans. – 30 minutes</a:t>
            </a:r>
          </a:p>
          <a:p>
            <a:r>
              <a:rPr lang="en-US" dirty="0" smtClean="0"/>
              <a:t>If you have questions, send a chat and I’ll visit your room</a:t>
            </a:r>
          </a:p>
          <a:p>
            <a:endParaRPr lang="en-US" dirty="0" smtClean="0"/>
          </a:p>
          <a:p>
            <a:r>
              <a:rPr lang="en-US" dirty="0" smtClean="0"/>
              <a:t>Instructions could be in my google docs, and drop a link into the chat before sending them to the 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Breakout = 45</a:t>
            </a:r>
            <a:r>
              <a:rPr lang="en-US" baseline="0" dirty="0" smtClean="0"/>
              <a:t> minutes</a:t>
            </a:r>
          </a:p>
          <a:p>
            <a:r>
              <a:rPr lang="en-US" baseline="0" dirty="0" smtClean="0"/>
              <a:t>5 minutes to review expectations and choose section to discuss</a:t>
            </a:r>
          </a:p>
          <a:p>
            <a:r>
              <a:rPr lang="en-US" baseline="0" dirty="0" smtClean="0"/>
              <a:t>5 minutes for each member to do intro to their community</a:t>
            </a:r>
          </a:p>
          <a:p>
            <a:r>
              <a:rPr lang="en-US" baseline="0" dirty="0" smtClean="0"/>
              <a:t>30 minutes of discussion, 10 per section</a:t>
            </a:r>
          </a:p>
          <a:p>
            <a:r>
              <a:rPr lang="en-US" baseline="0" dirty="0" smtClean="0"/>
              <a:t>5 minutes to wrap up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3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Whiteboard – use annotation tools to share</a:t>
            </a:r>
            <a:r>
              <a:rPr lang="en-US" baseline="0" dirty="0" smtClean="0"/>
              <a:t> one helpful piece of feedback you received from or gave to your group </a:t>
            </a:r>
            <a:r>
              <a:rPr lang="en-US" baseline="0" dirty="0" smtClean="0"/>
              <a:t>members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to self: take a screen shot of the annotations.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8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Assessment refers</a:t>
            </a:r>
            <a:r>
              <a:rPr lang="en-US" baseline="0" dirty="0" smtClean="0"/>
              <a:t> to two different things: the process of gathering and synthesizing information about your community, and the products created out of that work.</a:t>
            </a:r>
          </a:p>
          <a:p>
            <a:r>
              <a:rPr lang="en-US" baseline="0" dirty="0" smtClean="0"/>
              <a:t>The product gets a lot of attention, at least for a while, but the process can have a longer-lasting benefit because each layer builds on the ones before.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you come out of the </a:t>
            </a:r>
            <a:r>
              <a:rPr lang="en-US" dirty="0" smtClean="0"/>
              <a:t>community assessment process with a</a:t>
            </a:r>
            <a:r>
              <a:rPr lang="en-US" baseline="0" dirty="0" smtClean="0"/>
              <a:t> bunch of new</a:t>
            </a:r>
            <a:r>
              <a:rPr lang="en-US" dirty="0" smtClean="0"/>
              <a:t> questions, that</a:t>
            </a:r>
            <a:r>
              <a:rPr lang="en-US" baseline="0" dirty="0" smtClean="0"/>
              <a:t> tells you where you should look next.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work that you do on community assessment is valuable. </a:t>
            </a:r>
          </a:p>
          <a:p>
            <a:r>
              <a:rPr lang="en-US" baseline="0" dirty="0" smtClean="0"/>
              <a:t>If you can’t find the resources to use all of the steps, pick one that you CAN do. See what you can learn. Then build on that in the next round. </a:t>
            </a:r>
          </a:p>
          <a:p>
            <a:r>
              <a:rPr lang="en-US" baseline="0" dirty="0" smtClean="0"/>
              <a:t>Do this with intention, and each iteration will take you further outside the library and into the community.</a:t>
            </a:r>
          </a:p>
          <a:p>
            <a:r>
              <a:rPr lang="en-US" baseline="0" dirty="0" smtClean="0"/>
              <a:t>And that’s really where the public library should be. 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DC9-3BF8-45C2-BEA7-155322857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5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BAED-3FF5-420C-A840-D424DDF43F5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CDE2-3823-4D44-9BF4-A0B53DBD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Discovering the Story </a:t>
            </a:r>
            <a:br>
              <a:rPr lang="en-US" dirty="0" smtClean="0"/>
            </a:br>
            <a:r>
              <a:rPr lang="en-US" dirty="0" smtClean="0"/>
              <a:t>of Your Community: </a:t>
            </a:r>
            <a:br>
              <a:rPr lang="en-US" dirty="0" smtClean="0"/>
            </a:br>
            <a:r>
              <a:rPr lang="en-US" sz="4400" dirty="0" smtClean="0"/>
              <a:t>How to Conduct a Well-Rounded Community Assessment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1478"/>
            <a:ext cx="9144000" cy="936321"/>
          </a:xfrm>
        </p:spPr>
        <p:txBody>
          <a:bodyPr/>
          <a:lstStyle/>
          <a:p>
            <a:r>
              <a:rPr lang="en-US" dirty="0" smtClean="0"/>
              <a:t>Lisa Fraser</a:t>
            </a:r>
            <a:br>
              <a:rPr lang="en-US" dirty="0" smtClean="0"/>
            </a:br>
            <a:r>
              <a:rPr lang="en-US" dirty="0" smtClean="0"/>
              <a:t>King County Library System</a:t>
            </a:r>
          </a:p>
        </p:txBody>
      </p:sp>
    </p:spTree>
    <p:extLst>
      <p:ext uri="{BB962C8B-B14F-4D97-AF65-F5344CB8AC3E}">
        <p14:creationId xmlns:p14="http://schemas.microsoft.com/office/powerpoint/2010/main" val="201595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8" name="Content Placeholder 6" descr="Specular reflection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26" y="1777793"/>
            <a:ext cx="5332307" cy="36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 Assessment?</a:t>
            </a:r>
            <a:endParaRPr lang="en-US" dirty="0"/>
          </a:p>
        </p:txBody>
      </p:sp>
      <p:pic>
        <p:nvPicPr>
          <p:cNvPr id="5" name="Content Placeholder 4" descr="Community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" y="2563199"/>
            <a:ext cx="4857143" cy="2876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Describes the people who make up the community</a:t>
            </a:r>
          </a:p>
          <a:p>
            <a:r>
              <a:rPr lang="en-US" dirty="0"/>
              <a:t>Reveals community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Identifies </a:t>
            </a:r>
            <a:r>
              <a:rPr lang="en-US" dirty="0"/>
              <a:t>environmental factors and resources that might impact library services</a:t>
            </a:r>
          </a:p>
          <a:p>
            <a:r>
              <a:rPr lang="en-US" dirty="0"/>
              <a:t>May suggest </a:t>
            </a:r>
            <a:r>
              <a:rPr lang="en-US" dirty="0" smtClean="0"/>
              <a:t>library goals </a:t>
            </a:r>
            <a:r>
              <a:rPr lang="en-US" dirty="0"/>
              <a:t>and </a:t>
            </a:r>
            <a:r>
              <a:rPr lang="en-US" dirty="0" smtClean="0"/>
              <a:t>outcomes</a:t>
            </a:r>
            <a:endParaRPr lang="en-US" dirty="0"/>
          </a:p>
          <a:p>
            <a:r>
              <a:rPr lang="en-US" dirty="0" smtClean="0"/>
              <a:t>Demonstrates </a:t>
            </a:r>
            <a:r>
              <a:rPr lang="en-US" dirty="0"/>
              <a:t>the library’s understanding to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8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community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about residents who don’t use the library</a:t>
            </a:r>
          </a:p>
          <a:p>
            <a:r>
              <a:rPr lang="en-US" dirty="0" smtClean="0"/>
              <a:t>Increase connections with other community organizations and groups</a:t>
            </a:r>
          </a:p>
          <a:p>
            <a:r>
              <a:rPr lang="en-US" dirty="0" smtClean="0"/>
              <a:t>Align library services with community needs</a:t>
            </a:r>
          </a:p>
          <a:p>
            <a:r>
              <a:rPr lang="en-US" dirty="0" smtClean="0"/>
              <a:t>Move toward community-led programs and services</a:t>
            </a:r>
          </a:p>
          <a:p>
            <a:endParaRPr lang="en-US" dirty="0"/>
          </a:p>
        </p:txBody>
      </p:sp>
      <p:pic>
        <p:nvPicPr>
          <p:cNvPr id="5" name="Content Placeholder 4" descr="Photoshopping Your SCP - SCP Founda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30"/>
            <a:ext cx="5181600" cy="3456127"/>
          </a:xfrm>
        </p:spPr>
      </p:pic>
    </p:spTree>
    <p:extLst>
      <p:ext uri="{BB962C8B-B14F-4D97-AF65-F5344CB8AC3E}">
        <p14:creationId xmlns:p14="http://schemas.microsoft.com/office/powerpoint/2010/main" val="179327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Community Research</a:t>
            </a:r>
          </a:p>
          <a:p>
            <a:pPr lvl="1"/>
            <a:r>
              <a:rPr lang="en-US" dirty="0" smtClean="0"/>
              <a:t>Published Data Sources</a:t>
            </a:r>
          </a:p>
          <a:p>
            <a:r>
              <a:rPr lang="en-US" dirty="0" smtClean="0"/>
              <a:t>Talking with people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Focus groups</a:t>
            </a:r>
          </a:p>
          <a:p>
            <a:pPr lvl="1"/>
            <a:r>
              <a:rPr lang="en-US" dirty="0" smtClean="0"/>
              <a:t>Original surveys</a:t>
            </a:r>
          </a:p>
          <a:p>
            <a:r>
              <a:rPr lang="en-US" dirty="0" smtClean="0"/>
              <a:t>Looking around</a:t>
            </a:r>
          </a:p>
          <a:p>
            <a:pPr lvl="1"/>
            <a:r>
              <a:rPr lang="en-US" dirty="0" smtClean="0"/>
              <a:t>Drive/walk around</a:t>
            </a:r>
          </a:p>
          <a:p>
            <a:pPr lvl="1"/>
            <a:r>
              <a:rPr lang="en-US" dirty="0" smtClean="0"/>
              <a:t>Online maps and views</a:t>
            </a:r>
          </a:p>
        </p:txBody>
      </p:sp>
      <p:pic>
        <p:nvPicPr>
          <p:cNvPr id="4" name="Picture 3" descr="Quo Vadis?: I got 2 words for you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2" y="1165964"/>
            <a:ext cx="4295384" cy="42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Assessment Work Plan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</a:p>
          <a:p>
            <a:r>
              <a:rPr lang="en-US" dirty="0" smtClean="0"/>
              <a:t>Equity Considerations</a:t>
            </a:r>
          </a:p>
          <a:p>
            <a:r>
              <a:rPr lang="en-US" dirty="0" smtClean="0"/>
              <a:t>Community Research Resources</a:t>
            </a:r>
          </a:p>
          <a:p>
            <a:r>
              <a:rPr lang="en-US" dirty="0" smtClean="0"/>
              <a:t>Community Leader Interviews, Focus Groups, Surveys</a:t>
            </a:r>
          </a:p>
          <a:p>
            <a:r>
              <a:rPr lang="en-US" dirty="0" smtClean="0"/>
              <a:t>Walk- or Drive-Around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9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Rooms – Homework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Assigned to groups of three</a:t>
            </a:r>
          </a:p>
          <a:p>
            <a:r>
              <a:rPr lang="en-US" dirty="0" smtClean="0"/>
              <a:t>Each person take 1 minute to</a:t>
            </a:r>
          </a:p>
          <a:p>
            <a:pPr lvl="1"/>
            <a:r>
              <a:rPr lang="en-US" dirty="0" smtClean="0"/>
              <a:t>Describe your community</a:t>
            </a:r>
          </a:p>
          <a:p>
            <a:pPr lvl="1"/>
            <a:r>
              <a:rPr lang="en-US" dirty="0" smtClean="0"/>
              <a:t>Note the purpose of your community assessment</a:t>
            </a:r>
          </a:p>
          <a:p>
            <a:pPr lvl="1"/>
            <a:r>
              <a:rPr lang="en-US" dirty="0" smtClean="0"/>
              <a:t>Share which section you want feedback on</a:t>
            </a:r>
          </a:p>
          <a:p>
            <a:r>
              <a:rPr lang="en-US" dirty="0" smtClean="0"/>
              <a:t>Plan out your time – 30 minutes</a:t>
            </a:r>
          </a:p>
          <a:p>
            <a:pPr lvl="1"/>
            <a:r>
              <a:rPr lang="en-US" dirty="0" smtClean="0"/>
              <a:t>3 different sections = 10 minutes each</a:t>
            </a:r>
          </a:p>
          <a:p>
            <a:pPr lvl="1"/>
            <a:r>
              <a:rPr lang="en-US" dirty="0" smtClean="0"/>
              <a:t>2 different sections = </a:t>
            </a:r>
            <a:r>
              <a:rPr lang="en-US" dirty="0" smtClean="0"/>
              <a:t>15 minutes per section or 10 minutes per person</a:t>
            </a:r>
            <a:endParaRPr lang="en-US" dirty="0" smtClean="0"/>
          </a:p>
          <a:p>
            <a:pPr lvl="1"/>
            <a:r>
              <a:rPr lang="en-US" dirty="0" smtClean="0"/>
              <a:t>1 section = </a:t>
            </a:r>
            <a:r>
              <a:rPr lang="en-US" dirty="0" smtClean="0"/>
              <a:t>30 </a:t>
            </a:r>
            <a:r>
              <a:rPr lang="en-US" dirty="0" smtClean="0"/>
              <a:t>minutes for that </a:t>
            </a:r>
            <a:r>
              <a:rPr lang="en-US" dirty="0" smtClean="0"/>
              <a:t>section, 10 minutes per person</a:t>
            </a:r>
            <a:endParaRPr lang="en-US" dirty="0" smtClean="0"/>
          </a:p>
          <a:p>
            <a:r>
              <a:rPr lang="en-US" dirty="0" smtClean="0"/>
              <a:t>Use guiding questions to discuss each chosen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Post to the chat if you need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6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 for Breakout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62450"/>
              </p:ext>
            </p:extLst>
          </p:nvPr>
        </p:nvGraphicFramePr>
        <p:xfrm>
          <a:off x="838200" y="1825625"/>
          <a:ext cx="10515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187">
                  <a:extLst>
                    <a:ext uri="{9D8B030D-6E8A-4147-A177-3AD203B41FA5}">
                      <a16:colId xmlns:a16="http://schemas.microsoft.com/office/drawing/2014/main" val="741878002"/>
                    </a:ext>
                  </a:extLst>
                </a:gridCol>
                <a:gridCol w="7540413">
                  <a:extLst>
                    <a:ext uri="{9D8B030D-6E8A-4147-A177-3AD203B41FA5}">
                      <a16:colId xmlns:a16="http://schemas.microsoft.com/office/drawing/2014/main" val="33265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If you are discussing…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…start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</a:rPr>
                        <a:t> with the</a:t>
                      </a:r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se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</a:rPr>
                        <a:t> these guiding questions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3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Research Question</a:t>
                      </a:r>
                    </a:p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How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 well does the research question fit the purpose of the assessment? </a:t>
                      </a:r>
                    </a:p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Drawing on your learning at RIPL so far, how might you refine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84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Equity Considerations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How might your background &amp; life experiences serve as assets or present limitations for your community assessment?</a:t>
                      </a:r>
                    </a:p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What additional resources or steps would improve this assessment as a tool for equity research and action?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68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Community Research Resources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What do you expect the research to show, and how can you reduce that bias?</a:t>
                      </a:r>
                    </a:p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What additional resources can you add to your plan?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0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Community Leader Interviews, Focus Groups, Surveys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How might you adapt your approach to center the values and cultural beliefs of the communities you want to connect with?</a:t>
                      </a:r>
                    </a:p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What additional ideas do you have for reaching out to community leaders?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68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Walk-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 or Drive-Around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How will you set aside preconceived notions about your community?</a:t>
                      </a:r>
                    </a:p>
                    <a:p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What information do you want to fill in by intentionally looking around?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44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0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" y="382905"/>
            <a:ext cx="11401213" cy="5314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Share one helpful bit of feedback you received or gave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3446"/>
          </a:xfrm>
        </p:spPr>
        <p:txBody>
          <a:bodyPr/>
          <a:lstStyle/>
          <a:p>
            <a:r>
              <a:rPr lang="en-US" dirty="0" smtClean="0"/>
              <a:t>Community Assessment is Iterative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2117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43" y="2076422"/>
            <a:ext cx="1179849" cy="157898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9332362" y="1681163"/>
            <a:ext cx="2023025" cy="432117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9490730">
            <a:off x="8168663" y="3646146"/>
            <a:ext cx="2254096" cy="280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4484298"/>
              </p:ext>
            </p:extLst>
          </p:nvPr>
        </p:nvGraphicFramePr>
        <p:xfrm>
          <a:off x="697652" y="1442719"/>
          <a:ext cx="7694507" cy="527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0301844" y="2668693"/>
            <a:ext cx="76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New Library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0570555" y="2668693"/>
            <a:ext cx="76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Equity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827278" y="2735375"/>
            <a:ext cx="789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Career </a:t>
            </a:r>
            <a:r>
              <a:rPr lang="en-US" sz="900" dirty="0" err="1" smtClean="0"/>
              <a:t>Progs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2392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581FE82E96E41B4DFD08FF8FDED2B" ma:contentTypeVersion="13" ma:contentTypeDescription="Create a new document." ma:contentTypeScope="" ma:versionID="b535a0a561dbff09529905abfcf13640">
  <xsd:schema xmlns:xsd="http://www.w3.org/2001/XMLSchema" xmlns:xs="http://www.w3.org/2001/XMLSchema" xmlns:p="http://schemas.microsoft.com/office/2006/metadata/properties" xmlns:ns3="f7ca23ac-5a9c-416f-ab26-b1ea126afbe7" xmlns:ns4="ab574ed2-c779-41c3-ab63-d5ec68f435e2" targetNamespace="http://schemas.microsoft.com/office/2006/metadata/properties" ma:root="true" ma:fieldsID="3b220af664bd5c0e3126d8fad92b5506" ns3:_="" ns4:_="">
    <xsd:import namespace="f7ca23ac-5a9c-416f-ab26-b1ea126afbe7"/>
    <xsd:import namespace="ab574ed2-c779-41c3-ab63-d5ec68f435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a23ac-5a9c-416f-ab26-b1ea126afb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74ed2-c779-41c3-ab63-d5ec68f43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4379D-D086-4CCB-A926-A4ED12A248A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b574ed2-c779-41c3-ab63-d5ec68f435e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7ca23ac-5a9c-416f-ab26-b1ea126afbe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D04AF1-EE9A-4BBB-9D6F-99DE65601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a23ac-5a9c-416f-ab26-b1ea126afbe7"/>
    <ds:schemaRef ds:uri="ab574ed2-c779-41c3-ab63-d5ec68f43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BC4ED-9848-4E67-8C27-22758EFB62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1333</Words>
  <Application>Microsoft Office PowerPoint</Application>
  <PresentationFormat>Widescreen</PresentationFormat>
  <Paragraphs>162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Discovering the Story  of Your Community:  How to Conduct a Well-Rounded Community Assessment</vt:lpstr>
      <vt:lpstr>What is a Community Assessment?</vt:lpstr>
      <vt:lpstr>Why do community assessment?</vt:lpstr>
      <vt:lpstr>Three methods</vt:lpstr>
      <vt:lpstr>Community Assessment Work Plan Activity</vt:lpstr>
      <vt:lpstr>Breakout Rooms – Homework Discussion</vt:lpstr>
      <vt:lpstr>Guiding Questions for Breakout</vt:lpstr>
      <vt:lpstr>PowerPoint Presentation</vt:lpstr>
      <vt:lpstr>Community Assessment is Iterative</vt:lpstr>
      <vt:lpstr>Reflection</vt:lpstr>
    </vt:vector>
  </TitlesOfParts>
  <Company>King County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the Story  of Your Community:  How to Conduct a Well-Rounded Community Assessment</dc:title>
  <dc:creator>Lisa Fraser</dc:creator>
  <cp:lastModifiedBy>Lisa Fraser</cp:lastModifiedBy>
  <cp:revision>41</cp:revision>
  <dcterms:created xsi:type="dcterms:W3CDTF">2020-12-10T03:12:47Z</dcterms:created>
  <dcterms:modified xsi:type="dcterms:W3CDTF">2020-12-14T03:18:45Z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0x010100D90581FE82E96E41B4DFD08FF8FDED2B</vt:lpwstr>
  </property>
</Properties>
</file>